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Sora Medium"/>
      <p:regular r:id="rId11"/>
    </p:embeddedFont>
    <p:embeddedFont>
      <p:font typeface="Sora Medium"/>
      <p:regular r:id="rId12"/>
    </p:embeddedFont>
    <p:embeddedFont>
      <p:font typeface="Noto Sans TC"/>
      <p:regular r:id="rId13"/>
    </p:embeddedFont>
    <p:embeddedFont>
      <p:font typeface="Noto Sans TC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sv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sv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svg"/><Relationship Id="rId18" Type="http://schemas.openxmlformats.org/officeDocument/2006/relationships/slideLayout" Target="../slideLayouts/slideLayout2.xml"/><Relationship Id="rId1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784027"/>
            <a:ext cx="7068145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Pet Training School Management System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31520" y="1412319"/>
            <a:ext cx="7680960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comprehensive management system is designed to streamline administrative operations for pet training schools. Our goal is to automate student registration, course enrollment, and overall school management processes, creating a seamless experience for administrators, teachers, and students.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31520" y="2420660"/>
            <a:ext cx="7680960" cy="1001554"/>
          </a:xfrm>
          <a:prstGeom prst="roundRect">
            <a:avLst>
              <a:gd name="adj" fmla="val 7304"/>
            </a:avLst>
          </a:prstGeom>
          <a:solidFill>
            <a:srgbClr val="07070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405420"/>
            <a:ext cx="7680960" cy="6096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25" y="2216944"/>
            <a:ext cx="407551" cy="407551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502" y="2339221"/>
            <a:ext cx="162997" cy="16299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2610" y="2760226"/>
            <a:ext cx="301990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Registration &amp; Authentication</a:t>
            </a:r>
            <a:endParaRPr lang="en-US" sz="1300" dirty="0"/>
          </a:p>
        </p:txBody>
      </p:sp>
      <p:sp>
        <p:nvSpPr>
          <p:cNvPr id="10" name="Text 4"/>
          <p:cNvSpPr/>
          <p:nvPr/>
        </p:nvSpPr>
        <p:spPr>
          <a:xfrm>
            <a:off x="882610" y="3053834"/>
            <a:ext cx="737877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and efficient sign-up and login for all user roles.</a:t>
            </a:r>
            <a:endParaRPr lang="en-US" sz="1050" dirty="0"/>
          </a:p>
        </p:txBody>
      </p:sp>
      <p:sp>
        <p:nvSpPr>
          <p:cNvPr id="11" name="Shape 5"/>
          <p:cNvSpPr/>
          <p:nvPr/>
        </p:nvSpPr>
        <p:spPr>
          <a:xfrm>
            <a:off x="731520" y="3761780"/>
            <a:ext cx="7680960" cy="1001554"/>
          </a:xfrm>
          <a:prstGeom prst="roundRect">
            <a:avLst>
              <a:gd name="adj" fmla="val 7304"/>
            </a:avLst>
          </a:prstGeom>
          <a:solidFill>
            <a:srgbClr val="07070C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3746540"/>
            <a:ext cx="7680960" cy="60960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225" y="3558064"/>
            <a:ext cx="407551" cy="407551"/>
          </a:xfrm>
          <a:prstGeom prst="rect">
            <a:avLst/>
          </a:prstGeom>
        </p:spPr>
      </p:pic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2" y="3680341"/>
            <a:ext cx="162997" cy="162997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882610" y="4101346"/>
            <a:ext cx="263306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Course Selection &amp; Enrollment</a:t>
            </a:r>
            <a:endParaRPr lang="en-US" sz="1300" dirty="0"/>
          </a:p>
        </p:txBody>
      </p:sp>
      <p:sp>
        <p:nvSpPr>
          <p:cNvPr id="16" name="Text 7"/>
          <p:cNvSpPr/>
          <p:nvPr/>
        </p:nvSpPr>
        <p:spPr>
          <a:xfrm>
            <a:off x="882610" y="4394954"/>
            <a:ext cx="737877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browsing and direct enrollment into various training courses.</a:t>
            </a:r>
            <a:endParaRPr lang="en-US" sz="1050" dirty="0"/>
          </a:p>
        </p:txBody>
      </p:sp>
      <p:sp>
        <p:nvSpPr>
          <p:cNvPr id="17" name="Shape 8"/>
          <p:cNvSpPr/>
          <p:nvPr/>
        </p:nvSpPr>
        <p:spPr>
          <a:xfrm>
            <a:off x="731520" y="5102900"/>
            <a:ext cx="7680960" cy="1001554"/>
          </a:xfrm>
          <a:prstGeom prst="roundRect">
            <a:avLst>
              <a:gd name="adj" fmla="val 7304"/>
            </a:avLst>
          </a:prstGeom>
          <a:solidFill>
            <a:srgbClr val="07070C"/>
          </a:solidFill>
          <a:ln/>
        </p:spPr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" y="5087660"/>
            <a:ext cx="7680960" cy="6096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225" y="4899184"/>
            <a:ext cx="407551" cy="407551"/>
          </a:xfrm>
          <a:prstGeom prst="rect">
            <a:avLst/>
          </a:prstGeom>
        </p:spPr>
      </p:pic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0502" y="5021461"/>
            <a:ext cx="162997" cy="162997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82610" y="5442466"/>
            <a:ext cx="269402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 &amp; Course Management</a:t>
            </a:r>
            <a:endParaRPr lang="en-US" sz="1300" dirty="0"/>
          </a:p>
        </p:txBody>
      </p:sp>
      <p:sp>
        <p:nvSpPr>
          <p:cNvPr id="22" name="Text 10"/>
          <p:cNvSpPr/>
          <p:nvPr/>
        </p:nvSpPr>
        <p:spPr>
          <a:xfrm>
            <a:off x="882610" y="5736074"/>
            <a:ext cx="737877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tools for tracking student progress and course details.</a:t>
            </a:r>
            <a:endParaRPr lang="en-US" sz="1050" dirty="0"/>
          </a:p>
        </p:txBody>
      </p:sp>
      <p:sp>
        <p:nvSpPr>
          <p:cNvPr id="23" name="Shape 11"/>
          <p:cNvSpPr/>
          <p:nvPr/>
        </p:nvSpPr>
        <p:spPr>
          <a:xfrm>
            <a:off x="731520" y="6444020"/>
            <a:ext cx="7680960" cy="1001554"/>
          </a:xfrm>
          <a:prstGeom prst="roundRect">
            <a:avLst>
              <a:gd name="adj" fmla="val 7304"/>
            </a:avLst>
          </a:prstGeom>
          <a:solidFill>
            <a:srgbClr val="07070C"/>
          </a:solidFill>
          <a:ln/>
        </p:spPr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" y="6428780"/>
            <a:ext cx="7680960" cy="60960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8225" y="6240304"/>
            <a:ext cx="407551" cy="407551"/>
          </a:xfrm>
          <a:prstGeom prst="rect">
            <a:avLst/>
          </a:prstGeom>
        </p:spPr>
      </p:pic>
      <p:pic>
        <p:nvPicPr>
          <p:cNvPr id="26" name="Image 12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0502" y="6362581"/>
            <a:ext cx="162997" cy="162997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882610" y="6783586"/>
            <a:ext cx="23694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Role-Based Access Control</a:t>
            </a:r>
            <a:endParaRPr lang="en-US" sz="1300" dirty="0"/>
          </a:p>
        </p:txBody>
      </p:sp>
      <p:sp>
        <p:nvSpPr>
          <p:cNvPr id="28" name="Text 13"/>
          <p:cNvSpPr/>
          <p:nvPr/>
        </p:nvSpPr>
        <p:spPr>
          <a:xfrm>
            <a:off x="882610" y="7077194"/>
            <a:ext cx="737877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Tailored functionalities for admins, teachers, and students.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060"/>
            <a:ext cx="5239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0293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system is built on a robust and modern technology stack to ensure performance, scalability, and an intuitive user experience. This layered approach provides both stability and flexibility for future enhancements.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387560"/>
            <a:ext cx="4226600" cy="1381482"/>
          </a:xfrm>
          <a:prstGeom prst="roundRect">
            <a:avLst>
              <a:gd name="adj" fmla="val 1970"/>
            </a:avLst>
          </a:prstGeom>
          <a:solidFill>
            <a:srgbClr val="07070C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8101" y="2591872"/>
            <a:ext cx="24963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Backend: Spring Boot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98101" y="2984183"/>
            <a:ext cx="381797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framework for powerful server-side logic and API management.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201841" y="2387560"/>
            <a:ext cx="4226600" cy="1381482"/>
          </a:xfrm>
          <a:prstGeom prst="roundRect">
            <a:avLst>
              <a:gd name="adj" fmla="val 1970"/>
            </a:avLst>
          </a:prstGeom>
          <a:solidFill>
            <a:srgbClr val="07070C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6152" y="2591872"/>
            <a:ext cx="24790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Frontend: Java Swing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06152" y="2984183"/>
            <a:ext cx="381797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Responsive desktop GUI application for seamless interaction.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609892" y="2387560"/>
            <a:ext cx="4226719" cy="1381482"/>
          </a:xfrm>
          <a:prstGeom prst="roundRect">
            <a:avLst>
              <a:gd name="adj" fmla="val 1970"/>
            </a:avLst>
          </a:prstGeom>
          <a:solidFill>
            <a:srgbClr val="07070C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14203" y="25918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Database: MySQL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14203" y="2984183"/>
            <a:ext cx="38180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data persistence and efficient retrieval for all school records.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404121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Dependencies</a:t>
            </a:r>
            <a:endParaRPr lang="en-US" sz="21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753332"/>
            <a:ext cx="90726" cy="9072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065967" y="4653558"/>
            <a:ext cx="127706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FlatLaf: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Modern UI theme library for an enhanced visual appeal.</a:t>
            </a:r>
            <a:endParaRPr lang="en-US" sz="14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406509"/>
            <a:ext cx="90726" cy="9072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065967" y="5306735"/>
            <a:ext cx="127706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Lombok: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Automates boilerplate code for cleaner, more readable Java.</a:t>
            </a:r>
            <a:endParaRPr lang="en-US" sz="14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059686"/>
            <a:ext cx="90726" cy="9072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65967" y="5959912"/>
            <a:ext cx="127706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Spring Web: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Facilitates seamless frontend-backend connectivity.</a:t>
            </a:r>
            <a:endParaRPr lang="en-US" sz="14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712863"/>
            <a:ext cx="90726" cy="9072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65967" y="6613088"/>
            <a:ext cx="127706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Spring Data JPA: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Simplifies database operations with automatic CRUD functions.</a:t>
            </a:r>
            <a:endParaRPr lang="en-US" sz="14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7366040"/>
            <a:ext cx="90726" cy="9072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65967" y="7266265"/>
            <a:ext cx="127706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 Driver: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Essential for efficient database connection management.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4559856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MVC Architecture Design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8071" y="1316950"/>
            <a:ext cx="13114258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adheres to the Model-View-Controller (MVC) pattern, ensuring a clear separation of concerns, improved modularity, and easier maintenance. This structured approach optimizes development and future scalability.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3120" y="1925598"/>
            <a:ext cx="8524161" cy="39010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7124" y="2420037"/>
            <a:ext cx="1885651" cy="235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297124" y="2722789"/>
            <a:ext cx="2078407" cy="377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Renders GUI and captures user input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279798" y="3702280"/>
            <a:ext cx="1885652" cy="235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Controller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254656" y="4005032"/>
            <a:ext cx="1910794" cy="377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Processes requests and coordinates services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297124" y="4364353"/>
            <a:ext cx="1885651" cy="235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297124" y="4667105"/>
            <a:ext cx="2078407" cy="377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Holds data and repository logic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758071" y="5985034"/>
            <a:ext cx="4277558" cy="422315"/>
          </a:xfrm>
          <a:prstGeom prst="roundRect">
            <a:avLst>
              <a:gd name="adj" fmla="val 480061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2791301" y="6064210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98803" y="6548080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Layer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98803" y="6852404"/>
            <a:ext cx="3996095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Dedicated to user interface components and display (GUI classes).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5176361" y="5985034"/>
            <a:ext cx="4277558" cy="422315"/>
          </a:xfrm>
          <a:prstGeom prst="roundRect">
            <a:avLst>
              <a:gd name="adj" fmla="val 480061"/>
            </a:avLst>
          </a:prstGeom>
          <a:solidFill>
            <a:srgbClr val="26262B"/>
          </a:solidFill>
          <a:ln/>
        </p:spPr>
      </p:sp>
      <p:sp>
        <p:nvSpPr>
          <p:cNvPr id="16" name="Text 13"/>
          <p:cNvSpPr/>
          <p:nvPr/>
        </p:nvSpPr>
        <p:spPr>
          <a:xfrm>
            <a:off x="7209592" y="6064210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317093" y="6548080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Controller Layer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317093" y="6852404"/>
            <a:ext cx="3996095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Processes business logic and orchestrates interactions (Service classes).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9594652" y="5985034"/>
            <a:ext cx="4277558" cy="422315"/>
          </a:xfrm>
          <a:prstGeom prst="roundRect">
            <a:avLst>
              <a:gd name="adj" fmla="val 480061"/>
            </a:avLst>
          </a:prstGeom>
          <a:solidFill>
            <a:srgbClr val="26262B"/>
          </a:solidFill>
          <a:ln/>
        </p:spPr>
      </p:sp>
      <p:sp>
        <p:nvSpPr>
          <p:cNvPr id="20" name="Text 17"/>
          <p:cNvSpPr/>
          <p:nvPr/>
        </p:nvSpPr>
        <p:spPr>
          <a:xfrm>
            <a:off x="11627882" y="6064210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735383" y="6548080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Layer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9735383" y="6852404"/>
            <a:ext cx="399609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data access and persistence (Repository classes).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758071" y="7601783"/>
            <a:ext cx="1311425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modular design enhances developer collaboration, facilitates easier debugging, and ensures the application remains robust as new features are integrated.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563" y="398740"/>
            <a:ext cx="265985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 in Action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507563" y="881658"/>
            <a:ext cx="13615273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Experience the core functionalities of our Pet Training School Management System. These interfaces are designed for clarity and ease of use, ensuring a smooth experience for all stakeholders.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507563" y="1232654"/>
            <a:ext cx="2023348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Login &amp; Authentication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563" y="1515428"/>
            <a:ext cx="2871549" cy="25874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07563" y="4208859"/>
            <a:ext cx="6692741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secure and straightforward interface for users to access their accounts.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7437715" y="1232654"/>
            <a:ext cx="2084308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Course Browsing &amp; Selection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15" y="1515428"/>
            <a:ext cx="4350187" cy="25415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7715" y="4162901"/>
            <a:ext cx="6692741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Easily explore and select from a variety of available pet training courses.</a:t>
            </a:r>
            <a:endParaRPr lang="en-US" sz="700" dirty="0"/>
          </a:p>
        </p:txBody>
      </p:sp>
      <p:sp>
        <p:nvSpPr>
          <p:cNvPr id="10" name="Text 6"/>
          <p:cNvSpPr/>
          <p:nvPr/>
        </p:nvSpPr>
        <p:spPr>
          <a:xfrm>
            <a:off x="507563" y="4644628"/>
            <a:ext cx="2591872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Enrollment Management Dashboard</a:t>
            </a:r>
            <a:endParaRPr lang="en-US" sz="1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3" y="4927402"/>
            <a:ext cx="4350187" cy="21750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7563" y="7208401"/>
            <a:ext cx="6692741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overview for administrators to manage student enrollments and progress.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7437715" y="4644628"/>
            <a:ext cx="1489829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Admin Control Panel</a:t>
            </a:r>
            <a:endParaRPr lang="en-US" sz="11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15" y="4927402"/>
            <a:ext cx="3412450" cy="258746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7715" y="7620833"/>
            <a:ext cx="6692741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tools for administrators to oversee and configure system settings.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2025-12-12T03:07:44Z</dcterms:created>
  <dcterms:modified xsi:type="dcterms:W3CDTF">2025-12-12T03:07:44Z</dcterms:modified>
</cp:coreProperties>
</file>